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Drowsy Guard - MITE Cohort 19 research proposal.
One sentence framing: many older vehicles in Cambodia have no driver monitoring at all, and a USD 27 device that runs entirely offline can retrofit one.
Say up front that this is a research prototype, not a certified safety device.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whole design rests on this slide: drowsiness is a duration, not a frame.
Thresholds shown are the literature-informed defaults now in the firmware (MICROSLEEP_MIN_S 1.0, BLINK_MAX_S 0.4, YAWN_MIN_S 1.2, NOD 0.3-1.5 s). They are unit-tested on synthetic traces but not yet tuned on labelled video - say so if asked.
Sneeze detection exists to SUPPRESS a false alert: a sneeze shuts the eyes for about a second with a head jerk, and would otherwise read as a microsleep.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left to right once, then make the two points that matter to a reviewer.
1) Step 4 is the research contribution: a temporal filter, not a single-frame alarm. Risk &gt;= 0.72 sustained for 8 consecutive frames, then a 60-frame cooldown.
2) The preview is deliberately never load-bearing - if Wi-Fi dies, diagnostics degrade, safety does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cost is part of the argument, not a footnote: the target is a retrofit for older vehicles that have no driver monitoring, so the whole device has to stay inside a price a driver would pay.
One honest note if asked: the board was advertised with an OV3660 and shipped with an OV5640. Same DVP pin map as the ESP32-S3-EYE, so the wiring and the published frame budget carried over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precise about what is proven and what is not - a reviewer will ask.
Proven: the board boots and the pipeline runs at a usable frame rate with the eye model bound.
Two real bugs were only findable on hardware: the sensor is mounted upside down, so vflip left the frame horizontally mirrored, which reversed the eye pair and inverted every vertical cue - the yawn cue had never been able to fire. Fixed; the detection gate now reports ok on every detection.
ACTION: replace the dashed panel with the live screenshot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commitment: the team keeps pushing on training the light model, because that is the only thing between this and a working alarm.
The three points are the method, not a wish list: keep the model small enough for the board, train it in visible light rather than infrared, and validate per driver on held-out subjects.
End with the honest boundary - research prototype, controlled conditions only, no drowsy driving on public roads.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2.png"/><Relationship Id="rId6" Type="http://schemas.openxmlformats.org/officeDocument/2006/relationships/image" Target="../media/image-2-6.png"/><Relationship Id="rId7" Type="http://schemas.openxmlformats.org/officeDocument/2006/relationships/image" Target="../media/image-2-3.png"/><Relationship Id="rId8" Type="http://schemas.openxmlformats.org/officeDocument/2006/relationships/image" Target="../media/image-2-4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ser/PLXY_DrowsyGuard/scripts/presentation/build/cover-portrai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1192" y="0"/>
            <a:ext cx="4940503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749808"/>
            <a:ext cx="3310128" cy="384048"/>
          </a:xfrm>
          <a:prstGeom prst="roundRect">
            <a:avLst>
              <a:gd name="adj" fmla="val 50000"/>
            </a:avLst>
          </a:prstGeom>
          <a:solidFill>
            <a:srgbClr val="223763"/>
          </a:solidFill>
          <a:ln w="12700">
            <a:solidFill>
              <a:srgbClr val="223763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896112" y="882396"/>
            <a:ext cx="137160" cy="137160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115568" y="74980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60" kern="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IoT: Technology and Application</a:t>
            </a:r>
            <a:endParaRPr lang="en-US" sz="1150" dirty="0"/>
          </a:p>
        </p:txBody>
      </p:sp>
      <p:sp>
        <p:nvSpPr>
          <p:cNvPr id="6" name="Text 3"/>
          <p:cNvSpPr txBox="1"/>
          <p:nvPr/>
        </p:nvSpPr>
        <p:spPr>
          <a:xfrm>
            <a:off x="658368" y="1298448"/>
            <a:ext cx="6400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Drowsy Guard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377440"/>
            <a:ext cx="6446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low-cost IoT system for driver drowsiness detection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889504"/>
            <a:ext cx="6309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ESP32-S3 vision device that watches for closed eyes, long blinks, yawning and head nodding, then speaks a warning - on the device, with no cloud and no internet.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822192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C8D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1874520" y="382219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of IT Engineering (MITE), Cohort 19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4242816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C8D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1874520" y="4242816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 University of Phnom Penh - evening, weekdays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685800" y="466344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C8D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Lecturer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1874520" y="466344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Chey Chan Oeurn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85800" y="5230368"/>
            <a:ext cx="6144768" cy="868680"/>
          </a:xfrm>
          <a:prstGeom prst="roundRect">
            <a:avLst>
              <a:gd name="adj" fmla="val 10526"/>
            </a:avLst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914400" y="5230368"/>
            <a:ext cx="5715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C8D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  </a:t>
            </a:r>
            <a:pPr indent="0" marL="0">
              <a:buNone/>
            </a:pPr>
            <a:r>
              <a:rPr lang="en-US" sz="12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Phirum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(leader)   ·   Seang Chanviwath  ·  Suon Mesa  ·  Theng Rathrongroeung  ·  Lov Kimheng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685800" y="6236208"/>
            <a:ext cx="6126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C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proposal presentation   ·   August 2026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6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 - four visible signs, confirmed over time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closed-eye frame is not drowsiness. Every sign is measured as a duration.</a:t>
            </a:r>
            <a:endParaRPr lang="en-US" sz="1350" dirty="0"/>
          </a:p>
        </p:txBody>
      </p:sp>
      <p:pic>
        <p:nvPicPr>
          <p:cNvPr id="4" name="Image 0" descr="/home/user/PLXY_DrowsyGuard/scripts/presentation/build/driver-cro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1600"/>
            <a:ext cx="3520440" cy="439826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505730" y="2815675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533162" y="2843107"/>
            <a:ext cx="100584" cy="100584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52618" y="2331043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802910" y="2381335"/>
            <a:ext cx="402336" cy="402336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9" name="Image 1" descr="/home/user/PLXY_DrowsyGuard/scripts/presentation/build/ico-eye-clo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424" y="2469849"/>
            <a:ext cx="225308" cy="22530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2396597" y="3413839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2424029" y="3441271"/>
            <a:ext cx="100584" cy="100584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2698349" y="3386407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2748641" y="3436699"/>
            <a:ext cx="402336" cy="402336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14" name="Image 2" descr="/home/user/PLXY_DrowsyGuard/scripts/presentation/build/ico-yaw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155" y="3525213"/>
            <a:ext cx="225308" cy="225308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2019910" y="1843659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2047342" y="1871091"/>
            <a:ext cx="100584" cy="100584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535278" y="1578483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1585570" y="1628775"/>
            <a:ext cx="402336" cy="402336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19" name="Image 3" descr="/home/user/PLXY_DrowsyGuard/scripts/presentation/build/ico-no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084" y="1717289"/>
            <a:ext cx="225308" cy="225308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4526280" y="1371600"/>
            <a:ext cx="7114032" cy="1033272"/>
          </a:xfrm>
          <a:prstGeom prst="roundRect">
            <a:avLst>
              <a:gd name="adj" fmla="val 7965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4800600" y="1604772"/>
            <a:ext cx="566928" cy="566928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22" name="Image 4" descr="/home/user/PLXY_DrowsyGuard/scripts/presentation/build/ico-eye-clos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663" y="1740835"/>
            <a:ext cx="294803" cy="294803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5550408" y="152704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 closed</a:t>
            </a:r>
            <a:endParaRPr lang="en-US" sz="1550" dirty="0"/>
          </a:p>
        </p:txBody>
      </p:sp>
      <p:sp>
        <p:nvSpPr>
          <p:cNvPr id="24" name="Text 17"/>
          <p:cNvSpPr txBox="1"/>
          <p:nvPr/>
        </p:nvSpPr>
        <p:spPr>
          <a:xfrm>
            <a:off x="5550408" y="185623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Sustained closure - a blink that never comes back.</a:t>
            </a:r>
            <a:endParaRPr lang="en-US" sz="1150" dirty="0"/>
          </a:p>
        </p:txBody>
      </p:sp>
      <p:sp>
        <p:nvSpPr>
          <p:cNvPr id="25" name="Text 18"/>
          <p:cNvSpPr txBox="1"/>
          <p:nvPr/>
        </p:nvSpPr>
        <p:spPr>
          <a:xfrm>
            <a:off x="9601200" y="1517904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3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1.0 s</a:t>
            </a:r>
            <a:endParaRPr lang="en-US" sz="2300" dirty="0"/>
          </a:p>
        </p:txBody>
      </p:sp>
      <p:sp>
        <p:nvSpPr>
          <p:cNvPr id="26" name="Text 19"/>
          <p:cNvSpPr txBox="1"/>
          <p:nvPr/>
        </p:nvSpPr>
        <p:spPr>
          <a:xfrm>
            <a:off x="9601200" y="196596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microsleep</a:t>
            </a:r>
            <a:endParaRPr lang="en-US" sz="1050" dirty="0"/>
          </a:p>
        </p:txBody>
      </p:sp>
      <p:sp>
        <p:nvSpPr>
          <p:cNvPr id="27" name="Shape 20"/>
          <p:cNvSpPr/>
          <p:nvPr/>
        </p:nvSpPr>
        <p:spPr>
          <a:xfrm>
            <a:off x="4526280" y="2537460"/>
            <a:ext cx="7114032" cy="1033272"/>
          </a:xfrm>
          <a:prstGeom prst="roundRect">
            <a:avLst>
              <a:gd name="adj" fmla="val 7965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4800600" y="2770632"/>
            <a:ext cx="566928" cy="566928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29" name="Image 5" descr="/home/user/PLXY_DrowsyGuard/scripts/presentation/build/ico-blin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663" y="2906695"/>
            <a:ext cx="294803" cy="294803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5550408" y="26929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/ slow blink</a:t>
            </a:r>
            <a:endParaRPr lang="en-US" sz="1550" dirty="0"/>
          </a:p>
        </p:txBody>
      </p:sp>
      <p:sp>
        <p:nvSpPr>
          <p:cNvPr id="31" name="Text 23"/>
          <p:cNvSpPr txBox="1"/>
          <p:nvPr/>
        </p:nvSpPr>
        <p:spPr>
          <a:xfrm>
            <a:off x="5550408" y="302209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eyelid slows down before the driver does.</a:t>
            </a:r>
            <a:endParaRPr lang="en-US" sz="1150" dirty="0"/>
          </a:p>
        </p:txBody>
      </p:sp>
      <p:sp>
        <p:nvSpPr>
          <p:cNvPr id="32" name="Text 24"/>
          <p:cNvSpPr txBox="1"/>
          <p:nvPr/>
        </p:nvSpPr>
        <p:spPr>
          <a:xfrm>
            <a:off x="9601200" y="2683764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3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0.4 s</a:t>
            </a:r>
            <a:endParaRPr lang="en-US" sz="2300" dirty="0"/>
          </a:p>
        </p:txBody>
      </p:sp>
      <p:sp>
        <p:nvSpPr>
          <p:cNvPr id="33" name="Text 25"/>
          <p:cNvSpPr txBox="1"/>
          <p:nvPr/>
        </p:nvSpPr>
        <p:spPr>
          <a:xfrm>
            <a:off x="9601200" y="313182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blink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4526280" y="3703320"/>
            <a:ext cx="7114032" cy="1033272"/>
          </a:xfrm>
          <a:prstGeom prst="roundRect">
            <a:avLst>
              <a:gd name="adj" fmla="val 7965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4800600" y="3936492"/>
            <a:ext cx="566928" cy="566928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36" name="Image 6" descr="/home/user/PLXY_DrowsyGuard/scripts/presentation/build/ico-yaw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663" y="4072555"/>
            <a:ext cx="294803" cy="294803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5550408" y="385876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Yawning</a:t>
            </a:r>
            <a:endParaRPr lang="en-US" sz="1550" dirty="0"/>
          </a:p>
        </p:txBody>
      </p:sp>
      <p:sp>
        <p:nvSpPr>
          <p:cNvPr id="38" name="Text 29"/>
          <p:cNvSpPr txBox="1"/>
          <p:nvPr/>
        </p:nvSpPr>
        <p:spPr>
          <a:xfrm>
            <a:off x="5550408" y="418795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Mouth held open far longer than speech or chewing.</a:t>
            </a:r>
            <a:endParaRPr lang="en-US" sz="1150" dirty="0"/>
          </a:p>
        </p:txBody>
      </p:sp>
      <p:sp>
        <p:nvSpPr>
          <p:cNvPr id="39" name="Text 30"/>
          <p:cNvSpPr txBox="1"/>
          <p:nvPr/>
        </p:nvSpPr>
        <p:spPr>
          <a:xfrm>
            <a:off x="9601200" y="3849624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3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1.2 s</a:t>
            </a:r>
            <a:endParaRPr lang="en-US" sz="2300" dirty="0"/>
          </a:p>
        </p:txBody>
      </p:sp>
      <p:sp>
        <p:nvSpPr>
          <p:cNvPr id="40" name="Text 31"/>
          <p:cNvSpPr txBox="1"/>
          <p:nvPr/>
        </p:nvSpPr>
        <p:spPr>
          <a:xfrm>
            <a:off x="9601200" y="429768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mouth open</a:t>
            </a:r>
            <a:endParaRPr lang="en-US" sz="1050" dirty="0"/>
          </a:p>
        </p:txBody>
      </p:sp>
      <p:sp>
        <p:nvSpPr>
          <p:cNvPr id="41" name="Shape 32"/>
          <p:cNvSpPr/>
          <p:nvPr/>
        </p:nvSpPr>
        <p:spPr>
          <a:xfrm>
            <a:off x="4526280" y="4869180"/>
            <a:ext cx="7114032" cy="1033272"/>
          </a:xfrm>
          <a:prstGeom prst="roundRect">
            <a:avLst>
              <a:gd name="adj" fmla="val 7965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sp>
        <p:nvSpPr>
          <p:cNvPr id="42" name="Shape 33"/>
          <p:cNvSpPr/>
          <p:nvPr/>
        </p:nvSpPr>
        <p:spPr>
          <a:xfrm>
            <a:off x="4800600" y="5102352"/>
            <a:ext cx="566928" cy="566928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43" name="Image 7" descr="/home/user/PLXY_DrowsyGuard/scripts/presentation/build/ico-no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6663" y="5238415"/>
            <a:ext cx="294803" cy="294803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5550408" y="502462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nodding</a:t>
            </a:r>
            <a:endParaRPr lang="en-US" sz="1550" dirty="0"/>
          </a:p>
        </p:txBody>
      </p:sp>
      <p:sp>
        <p:nvSpPr>
          <p:cNvPr id="45" name="Text 35"/>
          <p:cNvSpPr txBox="1"/>
          <p:nvPr/>
        </p:nvSpPr>
        <p:spPr>
          <a:xfrm>
            <a:off x="5550408" y="535381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Down-and-back, against the driver’s own baseline.</a:t>
            </a:r>
            <a:endParaRPr lang="en-US" sz="1150" dirty="0"/>
          </a:p>
        </p:txBody>
      </p:sp>
      <p:sp>
        <p:nvSpPr>
          <p:cNvPr id="46" name="Text 36"/>
          <p:cNvSpPr txBox="1"/>
          <p:nvPr/>
        </p:nvSpPr>
        <p:spPr>
          <a:xfrm>
            <a:off x="9601200" y="5015484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0.3 - 1.5 s</a:t>
            </a:r>
            <a:endParaRPr lang="en-US" sz="1800" dirty="0"/>
          </a:p>
        </p:txBody>
      </p:sp>
      <p:sp>
        <p:nvSpPr>
          <p:cNvPr id="47" name="Text 37"/>
          <p:cNvSpPr txBox="1"/>
          <p:nvPr/>
        </p:nvSpPr>
        <p:spPr>
          <a:xfrm>
            <a:off x="9601200" y="546354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nod</a:t>
            </a:r>
            <a:endParaRPr lang="en-US" sz="1050" dirty="0"/>
          </a:p>
        </p:txBody>
      </p:sp>
      <p:sp>
        <p:nvSpPr>
          <p:cNvPr id="48" name="Shape 38"/>
          <p:cNvSpPr/>
          <p:nvPr/>
        </p:nvSpPr>
        <p:spPr>
          <a:xfrm>
            <a:off x="548640" y="5961888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sp>
        <p:nvSpPr>
          <p:cNvPr id="49" name="Text 39"/>
          <p:cNvSpPr txBox="1"/>
          <p:nvPr/>
        </p:nvSpPr>
        <p:spPr>
          <a:xfrm>
            <a:off x="868680" y="5961888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sign is never enough.  </a:t>
            </a:r>
            <a:pPr indent="0" marL="0">
              <a:buNone/>
            </a:pPr>
            <a:r>
              <a:rPr lang="en-US" sz="12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fuses all four - PERCLOS 55%  ·  long blink 20%  ·  yawn 15%  ·  head nod 10% - and a sneeze suppresses the alert instead of firing it.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6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Flow - how one alert is made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steps, all of them on the device. Nothing in the alert path touches the network.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66928" y="1481328"/>
            <a:ext cx="2011680" cy="2999232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9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79576" y="1792224"/>
            <a:ext cx="786384" cy="786384"/>
          </a:xfrm>
          <a:prstGeom prst="ellipse">
            <a:avLst/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pic>
        <p:nvPicPr>
          <p:cNvPr id="6" name="Image 0" descr="/home/user/PLXY_DrowsyGuard/scripts/presentation/build/ico-camer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6172" y="1988820"/>
            <a:ext cx="393192" cy="39319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13232" y="16276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9B5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76656" y="2724912"/>
            <a:ext cx="1792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3163824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OV5640 captures the driver’s face at 240 × 240.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628900" y="2880360"/>
            <a:ext cx="173736" cy="201168"/>
          </a:xfrm>
          <a:prstGeom prst="rightArrow">
            <a:avLst/>
          </a:prstGeom>
          <a:solidFill>
            <a:srgbClr val="B9C4D8"/>
          </a:solidFill>
          <a:ln w="12700">
            <a:solidFill>
              <a:srgbClr val="B9C4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852928" y="1481328"/>
            <a:ext cx="2011680" cy="2999232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9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65576" y="1792224"/>
            <a:ext cx="786384" cy="786384"/>
          </a:xfrm>
          <a:prstGeom prst="ellipse">
            <a:avLst/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pic>
        <p:nvPicPr>
          <p:cNvPr id="13" name="Image 1" descr="/home/user/PLXY_DrowsyGuard/scripts/presentation/build/ico-facebo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172" y="1988820"/>
            <a:ext cx="393192" cy="39319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999232" y="16276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9B5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2962656" y="2724912"/>
            <a:ext cx="1792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3035808" y="3163824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 plus five landmarks. Detect every 3rd frame, track in between.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4914900" y="2880360"/>
            <a:ext cx="173736" cy="201168"/>
          </a:xfrm>
          <a:prstGeom prst="rightArrow">
            <a:avLst/>
          </a:prstGeom>
          <a:solidFill>
            <a:srgbClr val="B9C4D8"/>
          </a:solidFill>
          <a:ln w="12700">
            <a:solidFill>
              <a:srgbClr val="B9C4D8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138928" y="1481328"/>
            <a:ext cx="2011680" cy="2999232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9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5751576" y="1792224"/>
            <a:ext cx="786384" cy="786384"/>
          </a:xfrm>
          <a:prstGeom prst="ellipse">
            <a:avLst/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pic>
        <p:nvPicPr>
          <p:cNvPr id="20" name="Image 2" descr="/home/user/PLXY_DrowsyGuard/scripts/presentation/build/ico-chi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172" y="1988820"/>
            <a:ext cx="393192" cy="393192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5285232" y="16276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9B5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2" name="Text 17"/>
          <p:cNvSpPr txBox="1"/>
          <p:nvPr/>
        </p:nvSpPr>
        <p:spPr>
          <a:xfrm>
            <a:off x="5248656" y="2724912"/>
            <a:ext cx="1792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5321808" y="3163824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 model every frame → PERCLOS. Yawn, nod and roll come from the landmarks.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7200900" y="2880360"/>
            <a:ext cx="173736" cy="201168"/>
          </a:xfrm>
          <a:prstGeom prst="rightArrow">
            <a:avLst/>
          </a:prstGeom>
          <a:solidFill>
            <a:srgbClr val="B9C4D8"/>
          </a:solidFill>
          <a:ln w="12700">
            <a:solidFill>
              <a:srgbClr val="B9C4D8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7424928" y="1481328"/>
            <a:ext cx="2011680" cy="2999232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9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8037576" y="1792224"/>
            <a:ext cx="786384" cy="786384"/>
          </a:xfrm>
          <a:prstGeom prst="ellipse">
            <a:avLst/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pic>
        <p:nvPicPr>
          <p:cNvPr id="27" name="Image 3" descr="/home/user/PLXY_DrowsyGuard/scripts/presentation/build/ico-clo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172" y="1988820"/>
            <a:ext cx="393192" cy="393192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7571232" y="16276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9B5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7534656" y="2724912"/>
            <a:ext cx="1792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</a:t>
            </a:r>
            <a:endParaRPr lang="en-US" sz="1800" dirty="0"/>
          </a:p>
        </p:txBody>
      </p:sp>
      <p:sp>
        <p:nvSpPr>
          <p:cNvPr id="30" name="Text 24"/>
          <p:cNvSpPr txBox="1"/>
          <p:nvPr/>
        </p:nvSpPr>
        <p:spPr>
          <a:xfrm>
            <a:off x="7607808" y="3163824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must hold ≥ 0.72 for 8 frames in a row. One frame never alerts.</a:t>
            </a:r>
            <a:endParaRPr lang="en-US" sz="1150" dirty="0"/>
          </a:p>
        </p:txBody>
      </p:sp>
      <p:sp>
        <p:nvSpPr>
          <p:cNvPr id="31" name="Shape 25"/>
          <p:cNvSpPr/>
          <p:nvPr/>
        </p:nvSpPr>
        <p:spPr>
          <a:xfrm>
            <a:off x="9486900" y="2880360"/>
            <a:ext cx="173736" cy="201168"/>
          </a:xfrm>
          <a:prstGeom prst="rightArrow">
            <a:avLst/>
          </a:prstGeom>
          <a:solidFill>
            <a:srgbClr val="B9C4D8"/>
          </a:solidFill>
          <a:ln w="12700">
            <a:solidFill>
              <a:srgbClr val="B9C4D8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9710928" y="1481328"/>
            <a:ext cx="2011680" cy="2999232"/>
          </a:xfrm>
          <a:prstGeom prst="roundRect">
            <a:avLst>
              <a:gd name="adj" fmla="val 5000"/>
            </a:avLst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8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10323576" y="1792224"/>
            <a:ext cx="786384" cy="786384"/>
          </a:xfrm>
          <a:prstGeom prst="ellipse">
            <a:avLst/>
          </a:prstGeom>
          <a:solidFill>
            <a:srgbClr val="0E1A38"/>
          </a:solidFill>
          <a:ln w="12700">
            <a:solidFill>
              <a:srgbClr val="0E1A38"/>
            </a:solidFill>
            <a:prstDash val="solid"/>
          </a:ln>
        </p:spPr>
      </p:sp>
      <p:pic>
        <p:nvPicPr>
          <p:cNvPr id="34" name="Image 4" descr="/home/user/PLXY_DrowsyGuard/scripts/presentation/build/ico-speak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0172" y="1988820"/>
            <a:ext cx="393192" cy="393192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857232" y="16276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A4F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36" name="Text 29"/>
          <p:cNvSpPr txBox="1"/>
          <p:nvPr/>
        </p:nvSpPr>
        <p:spPr>
          <a:xfrm>
            <a:off x="9820656" y="2724912"/>
            <a:ext cx="1792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</a:t>
            </a:r>
            <a:endParaRPr lang="en-US" sz="1800" dirty="0"/>
          </a:p>
        </p:txBody>
      </p:sp>
      <p:sp>
        <p:nvSpPr>
          <p:cNvPr id="37" name="Text 30"/>
          <p:cNvSpPr txBox="1"/>
          <p:nvPr/>
        </p:nvSpPr>
        <p:spPr>
          <a:xfrm>
            <a:off x="9893808" y="3163824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5A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spoken warning names the cause: Drowsy, Microsleep, Yawning or HeadNod.</a:t>
            </a:r>
            <a:endParaRPr lang="en-US" sz="1150" dirty="0"/>
          </a:p>
        </p:txBody>
      </p:sp>
      <p:sp>
        <p:nvSpPr>
          <p:cNvPr id="38" name="Shape 31"/>
          <p:cNvSpPr/>
          <p:nvPr/>
        </p:nvSpPr>
        <p:spPr>
          <a:xfrm>
            <a:off x="566928" y="4773168"/>
            <a:ext cx="6903720" cy="914400"/>
          </a:xfrm>
          <a:prstGeom prst="roundRect">
            <a:avLst>
              <a:gd name="adj" fmla="val 10000"/>
            </a:avLst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sp>
        <p:nvSpPr>
          <p:cNvPr id="39" name="Shape 32"/>
          <p:cNvSpPr/>
          <p:nvPr/>
        </p:nvSpPr>
        <p:spPr>
          <a:xfrm>
            <a:off x="868680" y="5038344"/>
            <a:ext cx="384048" cy="384048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40" name="Image 5" descr="/home/user/PLXY_DrowsyGuard/scripts/presentation/build/ico-targe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692" y="5134356"/>
            <a:ext cx="192024" cy="192024"/>
          </a:xfrm>
          <a:prstGeom prst="rect">
            <a:avLst/>
          </a:prstGeom>
        </p:spPr>
      </p:pic>
      <p:sp>
        <p:nvSpPr>
          <p:cNvPr id="41" name="Text 33"/>
          <p:cNvSpPr txBox="1"/>
          <p:nvPr/>
        </p:nvSpPr>
        <p:spPr>
          <a:xfrm>
            <a:off x="1389888" y="4773168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alert never needs the internet.  </a:t>
            </a:r>
            <a:pPr indent="0" marL="0">
              <a:buNone/>
            </a:pPr>
            <a:r>
              <a:rPr lang="en-US" sz="12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Capture, inference and warning all run on the ESP32-S3.</a:t>
            </a:r>
            <a:endParaRPr lang="en-US" sz="1250" dirty="0"/>
          </a:p>
        </p:txBody>
      </p:sp>
      <p:sp>
        <p:nvSpPr>
          <p:cNvPr id="42" name="Shape 34"/>
          <p:cNvSpPr/>
          <p:nvPr/>
        </p:nvSpPr>
        <p:spPr>
          <a:xfrm>
            <a:off x="7653528" y="4773168"/>
            <a:ext cx="3986784" cy="914400"/>
          </a:xfrm>
          <a:prstGeom prst="roundRect">
            <a:avLst>
              <a:gd name="adj" fmla="val 10000"/>
            </a:avLst>
          </a:prstGeom>
          <a:solidFill>
            <a:srgbClr val="E7EEFA"/>
          </a:solidFill>
          <a:ln w="12700">
            <a:solidFill>
              <a:srgbClr val="D3DEF2"/>
            </a:solidFill>
            <a:prstDash val="solid"/>
          </a:ln>
        </p:spPr>
      </p:sp>
      <p:sp>
        <p:nvSpPr>
          <p:cNvPr id="43" name="Text 35"/>
          <p:cNvSpPr txBox="1"/>
          <p:nvPr/>
        </p:nvSpPr>
        <p:spPr>
          <a:xfrm>
            <a:off x="7909560" y="4773168"/>
            <a:ext cx="3520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 is diagnostics only:  </a:t>
            </a:r>
            <a:pPr indent="0" marL="0">
              <a:buNone/>
            </a:pPr>
            <a:r>
              <a:rPr lang="en-US" sz="11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risk, PERCLOS, event log and a speaker self-test in a browser.</a:t>
            </a:r>
            <a:endParaRPr lang="en-US" sz="1150" dirty="0"/>
          </a:p>
        </p:txBody>
      </p:sp>
      <p:sp>
        <p:nvSpPr>
          <p:cNvPr id="44" name="Text 36"/>
          <p:cNvSpPr txBox="1"/>
          <p:nvPr/>
        </p:nvSpPr>
        <p:spPr>
          <a:xfrm>
            <a:off x="566928" y="5925312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on hardware:  19.7 fps with no face in view, 10.7 - 13.6 fps while a face is tracked.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6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Equipment - five parts, about US$ 27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is off-the-shelf and locally available. No custom board, no cloud subscription.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66928" y="1481328"/>
            <a:ext cx="2011680" cy="34015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pic>
        <p:nvPicPr>
          <p:cNvPr id="5" name="Image 0" descr="/home/user/PLXY_DrowsyGuard/scripts/presentation/build/comp-esp3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82496"/>
            <a:ext cx="1737360" cy="111191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58368" y="2962656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ESP32-S3 N16R8</a:t>
            </a:r>
            <a:endParaRPr lang="en-US" sz="1350" dirty="0"/>
          </a:p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 board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94944" y="3566160"/>
            <a:ext cx="17556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AI, Wi-Fi and the OV5640 sensor, all on one board.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1092708" y="4315968"/>
            <a:ext cx="960120" cy="384048"/>
          </a:xfrm>
          <a:prstGeom prst="roundRect">
            <a:avLst>
              <a:gd name="adj" fmla="val 50000"/>
            </a:avLst>
          </a:prstGeom>
          <a:solidFill>
            <a:srgbClr val="FCEFD6"/>
          </a:solidFill>
          <a:ln w="12700">
            <a:solidFill>
              <a:srgbClr val="FCEFD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092708" y="4315968"/>
            <a:ext cx="960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$7.50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2852928" y="1481328"/>
            <a:ext cx="2011680" cy="34015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pic>
        <p:nvPicPr>
          <p:cNvPr id="11" name="Image 1" descr="/home/user/PLXY_DrowsyGuard/scripts/presentation/build/comp-am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088" y="1682496"/>
            <a:ext cx="1737360" cy="111191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44368" y="2962656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MAX98357A</a:t>
            </a:r>
            <a:endParaRPr lang="en-US" sz="1350" dirty="0"/>
          </a:p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I2S amplifier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2980944" y="3566160"/>
            <a:ext cx="17556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the decision into sound the driver can actually hear.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3378708" y="4315968"/>
            <a:ext cx="960120" cy="384048"/>
          </a:xfrm>
          <a:prstGeom prst="roundRect">
            <a:avLst>
              <a:gd name="adj" fmla="val 50000"/>
            </a:avLst>
          </a:prstGeom>
          <a:solidFill>
            <a:srgbClr val="FCEFD6"/>
          </a:solidFill>
          <a:ln w="12700">
            <a:solidFill>
              <a:srgbClr val="FCEFD6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3378708" y="4315968"/>
            <a:ext cx="960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$2.00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5138928" y="1481328"/>
            <a:ext cx="2011680" cy="34015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pic>
        <p:nvPicPr>
          <p:cNvPr id="17" name="Image 2" descr="/home/user/PLXY_DrowsyGuard/scripts/presentation/build/comp-speak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088" y="1682496"/>
            <a:ext cx="1737360" cy="111191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230368" y="2962656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</a:t>
            </a:r>
            <a:endParaRPr lang="en-US" sz="1350" dirty="0"/>
          </a:p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Ω / 3 W</a:t>
            </a:r>
            <a:endParaRPr lang="en-US" sz="1350" dirty="0"/>
          </a:p>
        </p:txBody>
      </p:sp>
      <p:sp>
        <p:nvSpPr>
          <p:cNvPr id="19" name="Text 14"/>
          <p:cNvSpPr txBox="1"/>
          <p:nvPr/>
        </p:nvSpPr>
        <p:spPr>
          <a:xfrm>
            <a:off x="5266944" y="3566160"/>
            <a:ext cx="17556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output the driver perceives - there is no screen.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5664708" y="4315968"/>
            <a:ext cx="960120" cy="384048"/>
          </a:xfrm>
          <a:prstGeom prst="roundRect">
            <a:avLst>
              <a:gd name="adj" fmla="val 50000"/>
            </a:avLst>
          </a:prstGeom>
          <a:solidFill>
            <a:srgbClr val="FCEFD6"/>
          </a:solidFill>
          <a:ln w="12700">
            <a:solidFill>
              <a:srgbClr val="FCEFD6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5664708" y="4315968"/>
            <a:ext cx="960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$0.75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7424928" y="1481328"/>
            <a:ext cx="2011680" cy="34015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pic>
        <p:nvPicPr>
          <p:cNvPr id="23" name="Image 3" descr="/home/user/PLXY_DrowsyGuard/scripts/presentation/build/comp-breadboar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088" y="1682496"/>
            <a:ext cx="1737360" cy="111191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516368" y="2962656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Breadboard</a:t>
            </a:r>
            <a:endParaRPr lang="en-US" sz="1350" dirty="0"/>
          </a:p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jumper wires</a:t>
            </a:r>
            <a:endParaRPr lang="en-US" sz="1350" dirty="0"/>
          </a:p>
        </p:txBody>
      </p:sp>
      <p:sp>
        <p:nvSpPr>
          <p:cNvPr id="25" name="Text 19"/>
          <p:cNvSpPr txBox="1"/>
          <p:nvPr/>
        </p:nvSpPr>
        <p:spPr>
          <a:xfrm>
            <a:off x="7552944" y="3566160"/>
            <a:ext cx="17556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MB102, 830 tie-points. Solderless, so the build can be redone in minutes.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7950708" y="4315968"/>
            <a:ext cx="960120" cy="384048"/>
          </a:xfrm>
          <a:prstGeom prst="roundRect">
            <a:avLst>
              <a:gd name="adj" fmla="val 50000"/>
            </a:avLst>
          </a:prstGeom>
          <a:solidFill>
            <a:srgbClr val="FCEFD6"/>
          </a:solidFill>
          <a:ln w="12700">
            <a:solidFill>
              <a:srgbClr val="FCEFD6"/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7950708" y="4315968"/>
            <a:ext cx="960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$3.50</a:t>
            </a:r>
            <a:endParaRPr lang="en-US" sz="1300" dirty="0"/>
          </a:p>
        </p:txBody>
      </p:sp>
      <p:sp>
        <p:nvSpPr>
          <p:cNvPr id="28" name="Shape 22"/>
          <p:cNvSpPr/>
          <p:nvPr/>
        </p:nvSpPr>
        <p:spPr>
          <a:xfrm>
            <a:off x="9710928" y="1481328"/>
            <a:ext cx="2011680" cy="34015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FE5F0"/>
            </a:solidFill>
            <a:prstDash val="solid"/>
          </a:ln>
          <a:effectLst>
            <a:outerShdw sx="100000" sy="100000" kx="0" ky="0" algn="bl" rotWithShape="0" blurRad="177800" dist="38100" dir="5400000">
              <a:srgbClr val="0B1428">
                <a:alpha val="12000"/>
              </a:srgbClr>
            </a:outerShdw>
          </a:effectLst>
        </p:spPr>
      </p:sp>
      <p:pic>
        <p:nvPicPr>
          <p:cNvPr id="29" name="Image 4" descr="/home/user/PLXY_DrowsyGuard/scripts/presentation/build/comp-pow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8088" y="1682496"/>
            <a:ext cx="1737360" cy="111191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9802368" y="2962656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 USB supply</a:t>
            </a:r>
            <a:endParaRPr lang="en-US" sz="1350" dirty="0"/>
          </a:p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62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USB-C cable</a:t>
            </a:r>
            <a:endParaRPr lang="en-US" sz="1350" dirty="0"/>
          </a:p>
        </p:txBody>
      </p:sp>
      <p:sp>
        <p:nvSpPr>
          <p:cNvPr id="31" name="Text 24"/>
          <p:cNvSpPr txBox="1"/>
          <p:nvPr/>
        </p:nvSpPr>
        <p:spPr>
          <a:xfrm>
            <a:off x="9838944" y="3566160"/>
            <a:ext cx="17556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D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 power and firmware flashing over one cable.</a:t>
            </a:r>
            <a:endParaRPr lang="en-US" sz="1050" dirty="0"/>
          </a:p>
        </p:txBody>
      </p:sp>
      <p:sp>
        <p:nvSpPr>
          <p:cNvPr id="32" name="Shape 25"/>
          <p:cNvSpPr/>
          <p:nvPr/>
        </p:nvSpPr>
        <p:spPr>
          <a:xfrm>
            <a:off x="10236708" y="4315968"/>
            <a:ext cx="960120" cy="384048"/>
          </a:xfrm>
          <a:prstGeom prst="roundRect">
            <a:avLst>
              <a:gd name="adj" fmla="val 50000"/>
            </a:avLst>
          </a:prstGeom>
          <a:solidFill>
            <a:srgbClr val="FCEFD6"/>
          </a:solidFill>
          <a:ln w="12700">
            <a:solidFill>
              <a:srgbClr val="FCEFD6"/>
            </a:solidFill>
            <a:prstDash val="solid"/>
          </a:ln>
        </p:spPr>
      </p:sp>
      <p:sp>
        <p:nvSpPr>
          <p:cNvPr id="33" name="Text 26"/>
          <p:cNvSpPr txBox="1"/>
          <p:nvPr/>
        </p:nvSpPr>
        <p:spPr>
          <a:xfrm>
            <a:off x="10236708" y="4315968"/>
            <a:ext cx="960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57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$3.50</a:t>
            </a:r>
            <a:endParaRPr lang="en-US" sz="1300" dirty="0"/>
          </a:p>
        </p:txBody>
      </p:sp>
      <p:sp>
        <p:nvSpPr>
          <p:cNvPr id="34" name="Shape 27"/>
          <p:cNvSpPr/>
          <p:nvPr/>
        </p:nvSpPr>
        <p:spPr>
          <a:xfrm>
            <a:off x="566928" y="5138928"/>
            <a:ext cx="11073384" cy="1024128"/>
          </a:xfrm>
          <a:prstGeom prst="roundRect">
            <a:avLst>
              <a:gd name="adj" fmla="val 9821"/>
            </a:avLst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sp>
        <p:nvSpPr>
          <p:cNvPr id="35" name="Text 28"/>
          <p:cNvSpPr txBox="1"/>
          <p:nvPr/>
        </p:nvSpPr>
        <p:spPr>
          <a:xfrm>
            <a:off x="868680" y="5138928"/>
            <a:ext cx="23774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US$ 27.25</a:t>
            </a:r>
            <a:endParaRPr lang="en-US" sz="2600" dirty="0"/>
          </a:p>
        </p:txBody>
      </p:sp>
      <p:sp>
        <p:nvSpPr>
          <p:cNvPr id="36" name="Text 29"/>
          <p:cNvSpPr txBox="1"/>
          <p:nvPr/>
        </p:nvSpPr>
        <p:spPr>
          <a:xfrm>
            <a:off x="3310128" y="5138928"/>
            <a:ext cx="8074152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research prototype.  </a:t>
            </a:r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parts above come to US$ 17.25; the balance is an inline USB power meter and enclosure / mount materials for the tests. Laptop and phone are excluded - the team already owns them.</a:t>
            </a:r>
            <a:endParaRPr lang="en-US" sz="1200" dirty="0"/>
          </a:p>
        </p:txBody>
      </p:sp>
      <p:sp>
        <p:nvSpPr>
          <p:cNvPr id="37" name="Text 30"/>
          <p:cNvSpPr txBox="1"/>
          <p:nvPr/>
        </p:nvSpPr>
        <p:spPr>
          <a:xfrm>
            <a:off x="566928" y="6272784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49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basis: Appendix A of the project proposal.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it is now - first hardware run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9264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8F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Flashed to the board on 23 August 2026. These are measured numbers, not estimates.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66928" y="1517904"/>
            <a:ext cx="1947672" cy="1316736"/>
          </a:xfrm>
          <a:prstGeom prst="roundRect">
            <a:avLst>
              <a:gd name="adj" fmla="val 6944"/>
            </a:avLst>
          </a:prstGeom>
          <a:solidFill>
            <a:srgbClr val="223763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664208"/>
            <a:ext cx="1618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19.7</a:t>
            </a:r>
            <a:pPr indent="0" marL="0">
              <a:buNone/>
            </a:pPr>
            <a:r>
              <a:rPr lang="en-US" sz="1200" b="1" dirty="0">
                <a:solidFill>
                  <a:srgbClr val="C79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fps</a:t>
            </a:r>
            <a:endParaRPr lang="en-US" sz="25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1618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rate, no face in view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697480" y="1517904"/>
            <a:ext cx="1947672" cy="1316736"/>
          </a:xfrm>
          <a:prstGeom prst="roundRect">
            <a:avLst>
              <a:gd name="adj" fmla="val 6944"/>
            </a:avLst>
          </a:prstGeom>
          <a:solidFill>
            <a:srgbClr val="223763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862072" y="1664208"/>
            <a:ext cx="1618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10.7 - 13.6</a:t>
            </a:r>
            <a:pPr indent="0" marL="0">
              <a:buNone/>
            </a:pP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2862072" y="2176272"/>
            <a:ext cx="1618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fps while tracking a face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828032" y="1517904"/>
            <a:ext cx="1947672" cy="1316736"/>
          </a:xfrm>
          <a:prstGeom prst="roundRect">
            <a:avLst>
              <a:gd name="adj" fmla="val 6944"/>
            </a:avLst>
          </a:prstGeom>
          <a:solidFill>
            <a:srgbClr val="223763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992624" y="1664208"/>
            <a:ext cx="1618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15.7</a:t>
            </a:r>
            <a:pPr indent="0" marL="0">
              <a:buNone/>
            </a:pPr>
            <a:r>
              <a:rPr lang="en-US" sz="1200" b="1" dirty="0">
                <a:solidFill>
                  <a:srgbClr val="C79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ms</a:t>
            </a:r>
            <a:endParaRPr lang="en-US" sz="2500" dirty="0"/>
          </a:p>
        </p:txBody>
      </p:sp>
      <p:sp>
        <p:nvSpPr>
          <p:cNvPr id="12" name="Text 10"/>
          <p:cNvSpPr txBox="1"/>
          <p:nvPr/>
        </p:nvSpPr>
        <p:spPr>
          <a:xfrm>
            <a:off x="4992624" y="2176272"/>
            <a:ext cx="1618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eye inference, on the board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66928" y="3017520"/>
            <a:ext cx="1947672" cy="1316736"/>
          </a:xfrm>
          <a:prstGeom prst="roundRect">
            <a:avLst>
              <a:gd name="adj" fmla="val 6944"/>
            </a:avLst>
          </a:prstGeom>
          <a:solidFill>
            <a:srgbClr val="223763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3163824"/>
            <a:ext cx="1618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pPr indent="0" marL="0">
              <a:buNone/>
            </a:pPr>
            <a:r>
              <a:rPr lang="en-US" sz="1200" b="1" dirty="0">
                <a:solidFill>
                  <a:srgbClr val="C79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ms</a:t>
            </a:r>
            <a:endParaRPr lang="en-US" sz="25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3675888"/>
            <a:ext cx="1618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Full-frame face detection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697480" y="3017520"/>
            <a:ext cx="1947672" cy="1316736"/>
          </a:xfrm>
          <a:prstGeom prst="roundRect">
            <a:avLst>
              <a:gd name="adj" fmla="val 6944"/>
            </a:avLst>
          </a:prstGeom>
          <a:solidFill>
            <a:srgbClr val="223763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862072" y="3163824"/>
            <a:ext cx="1618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20</a:t>
            </a:r>
            <a:pPr indent="0" marL="0">
              <a:buNone/>
            </a:pP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862072" y="3675888"/>
            <a:ext cx="1618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Detections found, score 1.00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828032" y="3017520"/>
            <a:ext cx="1947672" cy="1316736"/>
          </a:xfrm>
          <a:prstGeom prst="roundRect">
            <a:avLst>
              <a:gd name="adj" fmla="val 6944"/>
            </a:avLst>
          </a:prstGeom>
          <a:solidFill>
            <a:srgbClr val="223763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992624" y="3163824"/>
            <a:ext cx="1618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0.00 - 0.22</a:t>
            </a:r>
            <a:pPr indent="0" marL="0">
              <a:buNone/>
            </a:pP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4992624" y="3675888"/>
            <a:ext cx="1618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PERCLOS at rest - first live reading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66928" y="4517136"/>
            <a:ext cx="6208776" cy="1700784"/>
          </a:xfrm>
          <a:prstGeom prst="roundRect">
            <a:avLst>
              <a:gd name="adj" fmla="val 5376"/>
            </a:avLst>
          </a:prstGeom>
          <a:solidFill>
            <a:srgbClr val="16264F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" y="4517136"/>
            <a:ext cx="5715000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150" b="1" dirty="0">
                <a:solidFill>
                  <a:srgbClr val="5FD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on hardware:  </a:t>
            </a:r>
            <a:pPr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MB PSRAM, camera, I2S chime, its own Wi-Fi access point, face detector and live landmark overlay.
</a:t>
            </a:r>
            <a:pPr indent="0" marL="0">
              <a:lnSpc>
                <a:spcPts val="1700"/>
              </a:lnSpc>
              <a:buNone/>
            </a:pPr>
            <a:r>
              <a:rPr lang="en-US" sz="11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yet exercised:  </a:t>
            </a:r>
            <a:pPr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alert firing end to end, the cues against a real yawn or nod, and heap behaviour over hours.
</a:t>
            </a:r>
            <a:pPr indent="0" marL="0">
              <a:lnSpc>
                <a:spcPts val="1700"/>
              </a:lnSpc>
              <a:buNone/>
            </a:pPr>
            <a:r>
              <a:rPr lang="en-US" sz="1150" b="1" dirty="0">
                <a:solidFill>
                  <a:srgbClr val="FF8E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open gap:  </a:t>
            </a:r>
            <a:pPr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eye model runs, but scores AUC 0.62 on visible-light eyes. Accuracy is the remaining problem.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7114032" y="1517904"/>
            <a:ext cx="4526280" cy="4700016"/>
          </a:xfrm>
          <a:prstGeom prst="roundRect">
            <a:avLst>
              <a:gd name="adj" fmla="val 2020"/>
            </a:avLst>
          </a:prstGeom>
          <a:solidFill>
            <a:srgbClr val="132349"/>
          </a:solidFill>
          <a:ln w="19050">
            <a:solidFill>
              <a:srgbClr val="F5A524"/>
            </a:solidFill>
            <a:prstDash val="dash"/>
          </a:ln>
        </p:spPr>
      </p:sp>
      <p:sp>
        <p:nvSpPr>
          <p:cNvPr id="25" name="Shape 23"/>
          <p:cNvSpPr/>
          <p:nvPr/>
        </p:nvSpPr>
        <p:spPr>
          <a:xfrm>
            <a:off x="8965692" y="2816352"/>
            <a:ext cx="822960" cy="822960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26" name="Image 0" descr="/home/user/PLXY_DrowsyGuard/scripts/presentation/build/ico-camer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71432" y="3022092"/>
            <a:ext cx="411480" cy="411480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7388352" y="3776472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preview screenshot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7434072" y="4160520"/>
            <a:ext cx="3886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8F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 box, eye and mouth landmarks, risk bar,</a:t>
            </a:r>
            <a:endParaRPr lang="en-US" sz="1150" dirty="0"/>
          </a:p>
          <a:p>
            <a:pPr algn="ctr"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8F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PERCLOS and the event log at 192.168.4.1</a:t>
            </a:r>
            <a:endParaRPr lang="en-US" sz="1150" dirty="0"/>
          </a:p>
          <a:p>
            <a:pPr algn="ctr" indent="0" marL="0">
              <a:lnSpc>
                <a:spcPts val="1700"/>
              </a:lnSpc>
              <a:buNone/>
            </a:pPr>
            <a:endParaRPr lang="en-US" sz="1150" dirty="0"/>
          </a:p>
          <a:p>
            <a:pPr algn="ctr"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8F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drop the captured screenshot here ]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 - the effort now goes into the model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170432"/>
            <a:ext cx="11073384" cy="841248"/>
          </a:xfrm>
          <a:prstGeom prst="roundRect">
            <a:avLst>
              <a:gd name="adj" fmla="val 10870"/>
            </a:avLst>
          </a:prstGeom>
          <a:solidFill>
            <a:srgbClr val="16264F"/>
          </a:solidFill>
          <a:ln w="12700">
            <a:solidFill>
              <a:srgbClr val="1626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1380744"/>
            <a:ext cx="420624" cy="420624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5" name="Image 0" descr="/home/user/PLXY_DrowsyGuard/scripts/presentation/build/ico-br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692" y="1485900"/>
            <a:ext cx="210312" cy="21031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26464" y="1170432"/>
            <a:ext cx="9966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 keeps its effort on training the lightweight on-device model. </a:t>
            </a:r>
            <a:pPr indent="0" marL="0">
              <a:buNone/>
            </a:pPr>
            <a:r>
              <a:rPr lang="en-US" sz="135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Camera, audio, Wi-Fi and face tracking are proven - every remaining risk in this project sits inside one small model.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66928" y="2249424"/>
            <a:ext cx="3520440" cy="2670048"/>
          </a:xfrm>
          <a:prstGeom prst="roundRect">
            <a:avLst>
              <a:gd name="adj" fmla="val 3767"/>
            </a:avLst>
          </a:prstGeom>
          <a:solidFill>
            <a:srgbClr val="16264F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59536" y="2542032"/>
            <a:ext cx="621792" cy="621792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9" name="Image 1" descr="/home/user/PLXY_DrowsyGuard/scripts/presentation/build/ico-chi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697480"/>
            <a:ext cx="310896" cy="31089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27632" y="2523744"/>
            <a:ext cx="21671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light, by necessity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877824" y="3291840"/>
            <a:ext cx="2898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eye model is 11,250 parameters and 46 KB, and runs in 15.7 ms on the board. The most accurate public drowsiness models are 70 - 343 MB - they simply cannot run on an ESP32-S3. Small is the constraint, so small has to be made accurate.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416552" y="2249424"/>
            <a:ext cx="3520440" cy="2670048"/>
          </a:xfrm>
          <a:prstGeom prst="roundRect">
            <a:avLst>
              <a:gd name="adj" fmla="val 3767"/>
            </a:avLst>
          </a:prstGeom>
          <a:solidFill>
            <a:srgbClr val="16264F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709160" y="2542032"/>
            <a:ext cx="621792" cy="621792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14" name="Image 2" descr="/home/user/PLXY_DrowsyGuard/scripts/presentation/build/ico-targ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608" y="2697480"/>
            <a:ext cx="310896" cy="31089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477256" y="2523744"/>
            <a:ext cx="21671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it in the right domain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4727448" y="3291840"/>
            <a:ext cx="2898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base model was trained on infrared eyes and scores only AUC 0.62 on our visible-light crops. Grayscale, histogram equalisation and CLAHE did not recover it. The next step is fine-tuning on visible-light eye-state labels, split by subject.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8266176" y="2249424"/>
            <a:ext cx="3520440" cy="2670048"/>
          </a:xfrm>
          <a:prstGeom prst="roundRect">
            <a:avLst>
              <a:gd name="adj" fmla="val 3767"/>
            </a:avLst>
          </a:prstGeom>
          <a:solidFill>
            <a:srgbClr val="16264F"/>
          </a:solidFill>
          <a:ln w="12700">
            <a:solidFill>
              <a:srgbClr val="2E447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8558784" y="2542032"/>
            <a:ext cx="621792" cy="621792"/>
          </a:xfrm>
          <a:prstGeom prst="ellipse">
            <a:avLst/>
          </a:prstGeom>
          <a:solidFill>
            <a:srgbClr val="F5A524"/>
          </a:solidFill>
          <a:ln w="12700">
            <a:solidFill>
              <a:srgbClr val="F5A524"/>
            </a:solidFill>
            <a:prstDash val="solid"/>
          </a:ln>
        </p:spPr>
      </p:sp>
      <p:pic>
        <p:nvPicPr>
          <p:cNvPr id="19" name="Image 3" descr="/home/user/PLXY_DrowsyGuard/scripts/presentation/build/ico-facebox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4232" y="2697480"/>
            <a:ext cx="310896" cy="310896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26880" y="2523744"/>
            <a:ext cx="21671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Judge it per driver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8577072" y="3291840"/>
            <a:ext cx="2898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C9D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on an average. An earlier whole-face model looked strong at 0.81 overall but fell to 0.57 on drivers it had never seen - it had learned who the driver was, not whether the eyes were shut. Subject-independent splits only, from here on.</a:t>
            </a:r>
            <a:endParaRPr lang="en-US" sz="1100" dirty="0"/>
          </a:p>
        </p:txBody>
      </p:sp>
      <p:sp>
        <p:nvSpPr>
          <p:cNvPr id="22" name="Text 16"/>
          <p:cNvSpPr txBox="1"/>
          <p:nvPr/>
        </p:nvSpPr>
        <p:spPr>
          <a:xfrm>
            <a:off x="603504" y="512064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50" kern="0" dirty="0">
                <a:solidFill>
                  <a:srgbClr val="8F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targets that decide whether it worked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566928" y="5477256"/>
            <a:ext cx="2148840" cy="566928"/>
          </a:xfrm>
          <a:prstGeom prst="roundRect">
            <a:avLst>
              <a:gd name="adj" fmla="val 22581"/>
            </a:avLst>
          </a:prstGeom>
          <a:solidFill>
            <a:srgbClr val="1D3160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566928" y="5477256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F1 ≥ 0.80</a:t>
            </a:r>
            <a:endParaRPr lang="en-US" sz="1250" dirty="0"/>
          </a:p>
        </p:txBody>
      </p:sp>
      <p:sp>
        <p:nvSpPr>
          <p:cNvPr id="25" name="Shape 19"/>
          <p:cNvSpPr/>
          <p:nvPr/>
        </p:nvSpPr>
        <p:spPr>
          <a:xfrm>
            <a:off x="2816352" y="5477256"/>
            <a:ext cx="2148840" cy="566928"/>
          </a:xfrm>
          <a:prstGeom prst="roundRect">
            <a:avLst>
              <a:gd name="adj" fmla="val 22581"/>
            </a:avLst>
          </a:prstGeom>
          <a:solidFill>
            <a:srgbClr val="1D3160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6" name="Text 20"/>
          <p:cNvSpPr txBox="1"/>
          <p:nvPr/>
        </p:nvSpPr>
        <p:spPr>
          <a:xfrm>
            <a:off x="2816352" y="5477256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≥ 0.85</a:t>
            </a:r>
            <a:endParaRPr lang="en-US" sz="1250" dirty="0"/>
          </a:p>
        </p:txBody>
      </p:sp>
      <p:sp>
        <p:nvSpPr>
          <p:cNvPr id="27" name="Shape 21"/>
          <p:cNvSpPr/>
          <p:nvPr/>
        </p:nvSpPr>
        <p:spPr>
          <a:xfrm>
            <a:off x="5065776" y="5477256"/>
            <a:ext cx="2148840" cy="566928"/>
          </a:xfrm>
          <a:prstGeom prst="roundRect">
            <a:avLst>
              <a:gd name="adj" fmla="val 22581"/>
            </a:avLst>
          </a:prstGeom>
          <a:solidFill>
            <a:srgbClr val="1D3160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5065776" y="5477256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1 false alert / hour</a:t>
            </a:r>
            <a:endParaRPr lang="en-US" sz="1250" dirty="0"/>
          </a:p>
        </p:txBody>
      </p:sp>
      <p:sp>
        <p:nvSpPr>
          <p:cNvPr id="29" name="Shape 23"/>
          <p:cNvSpPr/>
          <p:nvPr/>
        </p:nvSpPr>
        <p:spPr>
          <a:xfrm>
            <a:off x="7315200" y="5477256"/>
            <a:ext cx="2148840" cy="566928"/>
          </a:xfrm>
          <a:prstGeom prst="roundRect">
            <a:avLst>
              <a:gd name="adj" fmla="val 22581"/>
            </a:avLst>
          </a:prstGeom>
          <a:solidFill>
            <a:srgbClr val="1D3160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7315200" y="5477256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within 2 s</a:t>
            </a:r>
            <a:endParaRPr lang="en-US" sz="1250" dirty="0"/>
          </a:p>
        </p:txBody>
      </p:sp>
      <p:sp>
        <p:nvSpPr>
          <p:cNvPr id="31" name="Shape 25"/>
          <p:cNvSpPr/>
          <p:nvPr/>
        </p:nvSpPr>
        <p:spPr>
          <a:xfrm>
            <a:off x="9564624" y="5477256"/>
            <a:ext cx="2148840" cy="566928"/>
          </a:xfrm>
          <a:prstGeom prst="roundRect">
            <a:avLst>
              <a:gd name="adj" fmla="val 22581"/>
            </a:avLst>
          </a:prstGeom>
          <a:solidFill>
            <a:srgbClr val="1D3160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32" name="Text 26"/>
          <p:cNvSpPr txBox="1"/>
          <p:nvPr/>
        </p:nvSpPr>
        <p:spPr>
          <a:xfrm>
            <a:off x="9564624" y="5477256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10 fps on device</a:t>
            </a:r>
            <a:endParaRPr lang="en-US" sz="1250" dirty="0"/>
          </a:p>
        </p:txBody>
      </p:sp>
      <p:sp>
        <p:nvSpPr>
          <p:cNvPr id="33" name="Text 27"/>
          <p:cNvSpPr txBox="1"/>
          <p:nvPr/>
        </p:nvSpPr>
        <p:spPr>
          <a:xfrm>
            <a:off x="566928" y="6236208"/>
            <a:ext cx="110733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7C8D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Drowsy Guard is a research prototype, not a certified automotive safety device. It is not a substitute for rest.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RUPP - MITE Cohort 19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Drowsy Guard</dc:title>
  <dc:subject>PptxGenJS Presentation</dc:subject>
  <dc:creator>Drowsy Guard research team</dc:creator>
  <cp:lastModifiedBy>Drowsy Guard research team</cp:lastModifiedBy>
  <cp:revision>1</cp:revision>
  <dcterms:created xsi:type="dcterms:W3CDTF">2026-08-26T07:58:21Z</dcterms:created>
  <dcterms:modified xsi:type="dcterms:W3CDTF">2026-08-26T07:58:21Z</dcterms:modified>
</cp:coreProperties>
</file>